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32a819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32a819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2893df1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2893df1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32a819b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32a819b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32a819b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32a819b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32a819b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32a819b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32a819b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32a819b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32a819b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32a819b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032a819b2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032a819b2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32a819b2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32a819b2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032a819b2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032a819b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32a819b2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32a819b2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032a819b2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032a819b2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2a819b2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2a819b2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32a819b2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032a819b2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32a819b2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32a819b2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32a819b2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032a819b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032a819b2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032a819b2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32a819b2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032a819b2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32a819b2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032a819b2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032a819b2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032a819b2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3488a86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03488a86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2893df1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2893df1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03488a86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03488a86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03488a86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03488a86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03488a86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03488a86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03488a861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03488a861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2893df18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2893df18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2893df1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2893df1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2893df18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2893df18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2893df18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2893df18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3488a8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3488a8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2893df18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2893df18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87338" y="3077766"/>
            <a:ext cx="8583600" cy="1644300"/>
          </a:xfrm>
          <a:prstGeom prst="rect">
            <a:avLst/>
          </a:prstGeom>
          <a:solidFill>
            <a:srgbClr val="FFF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U_Braunschweig_02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875" y="787325"/>
            <a:ext cx="8583601" cy="22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BS_CO_150dpi"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675"/>
            <a:ext cx="2570749" cy="9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287338" y="4723210"/>
            <a:ext cx="8583600" cy="215400"/>
          </a:xfrm>
          <a:prstGeom prst="rect">
            <a:avLst/>
          </a:prstGeom>
          <a:solidFill>
            <a:srgbClr val="BE1E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31850" y="326707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30263" y="412432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750" y="428675"/>
            <a:ext cx="1888324" cy="9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1">
  <p:cSld name="Zwischentitel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252000" y="216000"/>
            <a:ext cx="6480000" cy="2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1_eigenes Foto">
  <p:cSld name="Zwischentitel_1_eigenes F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>
            <p:ph idx="2" type="pic"/>
          </p:nvPr>
        </p:nvSpPr>
        <p:spPr>
          <a:xfrm>
            <a:off x="252000" y="216000"/>
            <a:ext cx="8640000" cy="22680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2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2_eigenes Foto">
  <p:cSld name="Zwischentitel_2_eigenes Fot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>
            <p:ph idx="2" type="pic"/>
          </p:nvPr>
        </p:nvSpPr>
        <p:spPr>
          <a:xfrm>
            <a:off x="252000" y="216000"/>
            <a:ext cx="8640000" cy="226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r Titel">
  <p:cSld name="1_Nur Tite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2">
  <p:cSld name="Zwischentitel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77" name="Google Shape;7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252000" y="216000"/>
            <a:ext cx="6480000" cy="2268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Diagramm">
  <p:cSld name="1_Titel und Diagramm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chart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>
  <p:cSld name="1_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31800" y="945000"/>
            <a:ext cx="83757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31800" y="945000"/>
            <a:ext cx="83757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">
  <p:cSld name="2_Titel und Inhal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18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600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Diagramm" type="chart">
  <p:cSld name="CHAR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>
            <p:ph idx="2" type="chart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el und Inhalt">
  <p:cSld name="3_Titel und Inhal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318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8600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 und Gliederung">
  <p:cSld name="Zwischentitel und Glieder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0" y="0"/>
            <a:ext cx="9144000" cy="850200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31800" y="1004888"/>
            <a:ext cx="83709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1821600" y="4606200"/>
            <a:ext cx="385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Gemen und Andriyan Lapychak | Seite </a:t>
            </a: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0" y="456842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1E3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UBS_CO_70vH_150dpi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80999" y="4436274"/>
            <a:ext cx="963006" cy="4893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831850" y="3267075"/>
            <a:ext cx="7772400" cy="65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Zusatz-Tutorium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830263" y="4124325"/>
            <a:ext cx="7746900" cy="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/>
              <a:t>Klausurvorbereitung mit der Klausur vom WiSe 21/22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7</a:t>
            </a:r>
            <a:endParaRPr/>
          </a:p>
        </p:txBody>
      </p:sp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Ausnahmen (Exceptions)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RuntimeException muss immer in einem catch-Block gefangen werden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finally-Block wird nur ausgeführt, wenn keine Ausnahme ausgelöst wurde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Eine Exception muss immer in der Methode abgefangen werden, in der sie auftritt</a:t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 einen try-Block können mehrere Catch-Blöcke folgen</a:t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1492625" y="1879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1874675" y="32853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Exceptions können auch im Methoden-Stack weitergereicht werden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finally-Block wird immer ausgeführt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A6E00"/>
                </a:solidFill>
              </a:rPr>
              <a:t>Wenn man nicht möchte, dass das Programm abstürzt, dann ja. Aber ein </a:t>
            </a:r>
            <a:r>
              <a:rPr b="1" lang="en" sz="800">
                <a:solidFill>
                  <a:srgbClr val="FA6E00"/>
                </a:solidFill>
              </a:rPr>
              <a:t>muss</a:t>
            </a:r>
            <a:r>
              <a:rPr lang="en" sz="800">
                <a:solidFill>
                  <a:srgbClr val="FA6E00"/>
                </a:solidFill>
              </a:rPr>
              <a:t> ist das nicht</a:t>
            </a:r>
            <a:endParaRPr sz="800">
              <a:solidFill>
                <a:srgbClr val="FA6E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8</a:t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Um Objekte einer Klasse vergleichbar zu machen, können Programmierende die Methode equals für die entsprechende Klasse implementieren. Welche Aussagen bzgl. der equals-Methode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1912900" y="2161950"/>
            <a:ext cx="61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equals-Methoden kann auch mit Objekten anderer Klassen als Argument aufgerufen werden</a:t>
            </a:r>
            <a:endParaRPr/>
          </a:p>
        </p:txBody>
      </p:sp>
      <p:sp>
        <p:nvSpPr>
          <p:cNvPr id="295" name="Google Shape;295;p26"/>
          <p:cNvSpPr txBox="1"/>
          <p:nvPr/>
        </p:nvSpPr>
        <p:spPr>
          <a:xfrm>
            <a:off x="1908450" y="2746675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Wenn eine Klasse die equals-Methode korrekt implementiert, können Instanzen dieser Klasse mit dem = Operator verglichen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1912900" y="3332325"/>
            <a:ext cx="6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Was Gleichheit für eine Klasse bedeutet, hängt komplett vom Kontext der Klasse ab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912900" y="39179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equals-Methode hat den Rückgabetyp int</a:t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1174850" y="22243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1561350" y="22243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124250" y="17255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506300" y="17255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1174850" y="28072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1561350" y="28072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174850" y="3393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1561350" y="3393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174850" y="3980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1561350" y="3980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139900" y="21619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1526400" y="27466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1144350" y="3331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1526400" y="39161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1908450" y="319385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Equals hat keinen Einfluss auf andere Operatoren, erst recht nicht auf den Zuweisungsoperator = (aber auch nicht auf ==)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908450" y="414015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Rückgabetyp ist boolean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9</a:t>
            </a:r>
            <a:endParaRPr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Referenztypen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912900" y="1825625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Referenzvariable mit dem Wert null referenziert kein Objekt</a:t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1908450" y="2410350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Datentypen können durch sogenanntes (Un)Boxing wie Referenztypen gehandhabt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1912900" y="2996000"/>
            <a:ext cx="68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Wenn Sie eine Referenz auf ein Objekt einer anderen Variablen zuweisen, wird automatisch eine tiefe Kopie des Objekts erstellt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912900" y="3581650"/>
            <a:ext cx="67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Referenztypen, bis auf die Klasse Object, erben implizit von der Klasse Object 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1174850" y="1888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1561350" y="1888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124250" y="13704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1506300" y="1370463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1174850" y="24708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561350" y="24708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1174850" y="30574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1561350" y="30574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1174850" y="36440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1561350" y="36440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 txBox="1"/>
          <p:nvPr/>
        </p:nvSpPr>
        <p:spPr>
          <a:xfrm>
            <a:off x="1139900" y="1825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1144350" y="24103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526400" y="29950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144350" y="35798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1908450" y="3803825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</a:rPr>
              <a:t>Referenztypen können auch explizit von Object erben (</a:t>
            </a:r>
            <a:r>
              <a:rPr lang="en" sz="800">
                <a:solidFill>
                  <a:schemeClr val="accent3"/>
                </a:solidFill>
                <a:highlight>
                  <a:schemeClr val="dk1"/>
                </a:highlight>
              </a:rPr>
              <a:t> class X extends Object </a:t>
            </a:r>
            <a:r>
              <a:rPr lang="en" sz="800">
                <a:solidFill>
                  <a:schemeClr val="accent4"/>
                </a:solidFill>
              </a:rPr>
              <a:t>), aber dass alle Referenztypen von Object erben stimmt</a:t>
            </a:r>
            <a:endParaRPr sz="800">
              <a:solidFill>
                <a:schemeClr val="accent4"/>
              </a:solidFill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1908450" y="343710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Nur die Referenz wird kopiert (Pass by Reference)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10</a:t>
            </a:r>
            <a:endParaRPr/>
          </a:p>
        </p:txBody>
      </p:sp>
      <p:sp>
        <p:nvSpPr>
          <p:cNvPr id="345" name="Google Shape;345;p28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Methoden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134307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Methode mit dem Rückgabetyp void liefert keinen Rückgabewert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133862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Statische Methoden können auf die this-Referenz zugreifen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1343075" y="3053625"/>
            <a:ext cx="67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Methoden einer Klasse können durch alle daraus abgeleiteten Unterklassen direkt aufgerufen werden</a:t>
            </a:r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1343075" y="3639275"/>
            <a:ext cx="69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gleichzeitig die Methoden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boolean calculate(double a, double b) </a:t>
            </a:r>
            <a:r>
              <a:rPr lang="en"/>
              <a:t>und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boolean calculate(int a, int b) </a:t>
            </a:r>
            <a:r>
              <a:rPr lang="en"/>
              <a:t> enthalten.</a:t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60502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99152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5544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53" name="Google Shape;353;p28"/>
          <p:cNvSpPr txBox="1"/>
          <p:nvPr/>
        </p:nvSpPr>
        <p:spPr>
          <a:xfrm>
            <a:off x="936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60502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99152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60502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99152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60502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99152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57007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1" name="Google Shape;361;p28"/>
          <p:cNvSpPr txBox="1"/>
          <p:nvPr/>
        </p:nvSpPr>
        <p:spPr>
          <a:xfrm>
            <a:off x="95657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2" name="Google Shape;362;p28"/>
          <p:cNvSpPr txBox="1"/>
          <p:nvPr/>
        </p:nvSpPr>
        <p:spPr>
          <a:xfrm>
            <a:off x="95657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57452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4" name="Google Shape;364;p28"/>
          <p:cNvSpPr txBox="1"/>
          <p:nvPr/>
        </p:nvSpPr>
        <p:spPr>
          <a:xfrm>
            <a:off x="1338625" y="34949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Private beschränkt den Zugriff auf die gleiche Klasse.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1338625" y="2701000"/>
            <a:ext cx="436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Statische Methoden haben kein Kontext-Objekt, das mit this referenziert werden könnte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11</a:t>
            </a:r>
            <a:endParaRPr/>
          </a:p>
        </p:txBody>
      </p:sp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abstrakte Klassen und Schnittstellen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Abstrakte Klassen dürfen keine nicht-statischen Attribute definieren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abstrakte Klassen direkt erweitern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Abstrakte Klassen sind nicht instanziierbar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Schnittstellen implementieren</a:t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79" name="Google Shape;379;p29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7" name="Google Shape;387;p29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8" name="Google Shape;388;p29"/>
          <p:cNvSpPr txBox="1"/>
          <p:nvPr/>
        </p:nvSpPr>
        <p:spPr>
          <a:xfrm>
            <a:off x="11061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9" name="Google Shape;389;p29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90" name="Google Shape;390;p29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Java erlaubt keine Mehrfachvererbung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Abstrakte Klassen dürfen nicht-statische Attribute haben (Schnittstellen nicht)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12</a:t>
            </a:r>
            <a:endParaRPr/>
          </a:p>
        </p:txBody>
      </p:sp>
      <p:sp>
        <p:nvSpPr>
          <p:cNvPr id="397" name="Google Shape;397;p30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abgebildete Klassenhierarchie. Welche der Aussagen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4899675" y="2020175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 var = new A() </a:t>
            </a:r>
            <a:r>
              <a:rPr lang="en"/>
              <a:t> ist valide </a:t>
            </a:r>
            <a:endParaRPr/>
          </a:p>
        </p:txBody>
      </p:sp>
      <p:sp>
        <p:nvSpPr>
          <p:cNvPr id="399" name="Google Shape;399;p30"/>
          <p:cNvSpPr txBox="1"/>
          <p:nvPr/>
        </p:nvSpPr>
        <p:spPr>
          <a:xfrm>
            <a:off x="4895225" y="2604900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D var = (D) new C() </a:t>
            </a:r>
            <a:r>
              <a:rPr lang="en">
                <a:solidFill>
                  <a:schemeClr val="dk1"/>
                </a:solidFill>
              </a:rPr>
              <a:t> ist valide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4899675" y="3190575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A var = new B() </a:t>
            </a:r>
            <a:r>
              <a:rPr lang="en">
                <a:solidFill>
                  <a:schemeClr val="dk1"/>
                </a:solidFill>
              </a:rPr>
              <a:t> ist valide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4899675" y="3776250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 var = new C() </a:t>
            </a:r>
            <a:r>
              <a:rPr lang="en">
                <a:solidFill>
                  <a:schemeClr val="dk1"/>
                </a:solidFill>
              </a:rPr>
              <a:t> ist valide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41616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45481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 txBox="1"/>
          <p:nvPr/>
        </p:nvSpPr>
        <p:spPr>
          <a:xfrm>
            <a:off x="4084950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05" name="Google Shape;405;p30"/>
          <p:cNvSpPr txBox="1"/>
          <p:nvPr/>
        </p:nvSpPr>
        <p:spPr>
          <a:xfrm>
            <a:off x="4471450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41616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45481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41616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45481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41616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45481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4513175" y="2026388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4513175" y="26049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4126675" y="3189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4126675" y="37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4899675" y="2853600"/>
            <a:ext cx="27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C kann nicht zu D gecastet werden</a:t>
            </a:r>
            <a:endParaRPr sz="800">
              <a:solidFill>
                <a:srgbClr val="CC0000"/>
              </a:solidFill>
            </a:endParaRPr>
          </a:p>
        </p:txBody>
      </p:sp>
      <p:pic>
        <p:nvPicPr>
          <p:cNvPr id="417" name="Google Shape;4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5850"/>
            <a:ext cx="2305438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64645"/>
            <a:ext cx="2305438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42250"/>
            <a:ext cx="2305443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13" y="2853450"/>
            <a:ext cx="2305436" cy="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 txBox="1"/>
          <p:nvPr/>
        </p:nvSpPr>
        <p:spPr>
          <a:xfrm>
            <a:off x="4899675" y="2264800"/>
            <a:ext cx="27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 kann nicht zu B konvertiert werden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13</a:t>
            </a:r>
            <a:endParaRPr/>
          </a:p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Operationen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increment Operator ++ hat keinen Seiteneffekt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 einem Ausdruck der Form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x &amp; y </a:t>
            </a:r>
            <a:r>
              <a:rPr lang="en"/>
              <a:t> wird y nur ausgewertet, wenn x true ergibt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Objekte vom Typ String können inhaltlich mit dem == Operator verglichen werden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Ausdruck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(0x1f ^ 0x1f) == 0 </a:t>
            </a:r>
            <a:r>
              <a:rPr lang="en"/>
              <a:t> ergibt true</a:t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35" name="Google Shape;435;p31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3" name="Google Shape;443;p31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4" name="Google Shape;444;p31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5" name="Google Shape;445;p31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Das ist bei &amp;&amp; der Fall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Doch, die Variable wird verändert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1874675" y="3286675"/>
            <a:ext cx="53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</a:rPr>
              <a:t>Eigentlich nicht, es sei denn sie liegen im Literal Pool (aber darauf zielte die Frage wohl nicht ab)</a:t>
            </a:r>
            <a:endParaRPr sz="8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14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Typkonvertierungen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Zuweisung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int a = 3.0 / 4; </a:t>
            </a:r>
            <a:r>
              <a:rPr lang="en"/>
              <a:t> ist zulässig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1874675" y="2467975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Verlustbehaftete Typkonvertierungen bei primitiven Datentypen sind immer explizit durchzuführen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Eine Konvertierung vom Typ byte zum Typ int ist verlustbehaftet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Die Zuweisung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int a = (int) 3.4d; </a:t>
            </a:r>
            <a:r>
              <a:rPr lang="en">
                <a:solidFill>
                  <a:schemeClr val="dk1"/>
                </a:solidFill>
              </a:rPr>
              <a:t> ist zulässig</a:t>
            </a: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111057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1" name="Google Shape;471;p32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3" name="Google Shape;473;p32"/>
          <p:cNvSpPr txBox="1"/>
          <p:nvPr/>
        </p:nvSpPr>
        <p:spPr>
          <a:xfrm>
            <a:off x="1879125" y="2115325"/>
            <a:ext cx="553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Das Literal auf der rechten Seite ist ein double, den man nicht ohne konvertierung einer int Variable zuweisen kann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1874675" y="3286675"/>
            <a:ext cx="53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i</a:t>
            </a:r>
            <a:r>
              <a:rPr lang="en" sz="800">
                <a:solidFill>
                  <a:srgbClr val="CC0000"/>
                </a:solidFill>
              </a:rPr>
              <a:t>nt ist größer als byte und beides sind ganzzahlige numerische Variablen, daher gibt es hier keinen Verlust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480" name="Google Shape;480;p33"/>
          <p:cNvSpPr txBox="1"/>
          <p:nvPr/>
        </p:nvSpPr>
        <p:spPr>
          <a:xfrm>
            <a:off x="2072550" y="2325450"/>
            <a:ext cx="49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2 - Lückentext (30 Punkte)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2 - Lückentext</a:t>
            </a:r>
            <a:endParaRPr/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2634300"/>
            <a:ext cx="4104251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250" y="2634302"/>
            <a:ext cx="4104251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00" y="798275"/>
            <a:ext cx="2732026" cy="6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263" y="1630825"/>
            <a:ext cx="5635463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350" y="2026425"/>
            <a:ext cx="5635295" cy="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4"/>
          <p:cNvSpPr txBox="1"/>
          <p:nvPr/>
        </p:nvSpPr>
        <p:spPr>
          <a:xfrm>
            <a:off x="4172625" y="159332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extends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4172625" y="198892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extends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857163" y="25717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implements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5308288" y="25717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implements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1009563" y="27241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static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5508413" y="27241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static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7" name="Google Shape;497;p34"/>
          <p:cNvSpPr txBox="1"/>
          <p:nvPr/>
        </p:nvSpPr>
        <p:spPr>
          <a:xfrm>
            <a:off x="1009563" y="389247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String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5308288" y="389247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String</a:t>
            </a:r>
            <a:endParaRPr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72550" y="2325450"/>
            <a:ext cx="49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1 - Multiple Choice (30 Punkte)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2 - Lückentext</a:t>
            </a:r>
            <a:endParaRPr/>
          </a:p>
        </p:txBody>
      </p:sp>
      <p:pic>
        <p:nvPicPr>
          <p:cNvPr id="504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75" y="741850"/>
            <a:ext cx="3473674" cy="41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74" y="938282"/>
            <a:ext cx="5013402" cy="326693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5"/>
          <p:cNvSpPr txBox="1"/>
          <p:nvPr/>
        </p:nvSpPr>
        <p:spPr>
          <a:xfrm>
            <a:off x="0" y="8453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class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1118925" y="954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int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968750" y="17048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new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1314450" y="2043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2626650" y="2043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1314450" y="29187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626650" y="29187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744075" y="23117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744075" y="3178538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526700" y="34138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1662425" y="36689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popped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7" name="Google Shape;517;p35"/>
          <p:cNvSpPr txBox="1"/>
          <p:nvPr/>
        </p:nvSpPr>
        <p:spPr>
          <a:xfrm>
            <a:off x="6697775" y="12596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new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8" name="Google Shape;518;p35"/>
          <p:cNvSpPr txBox="1"/>
          <p:nvPr/>
        </p:nvSpPr>
        <p:spPr>
          <a:xfrm>
            <a:off x="6001350" y="23453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catch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6001350" y="33302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catch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5649500" y="44151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return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526" name="Google Shape;526;p36"/>
          <p:cNvSpPr txBox="1"/>
          <p:nvPr/>
        </p:nvSpPr>
        <p:spPr>
          <a:xfrm>
            <a:off x="1855650" y="2325450"/>
            <a:ext cx="54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3 - Programmierung 1 (30 Punkte)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sp>
        <p:nvSpPr>
          <p:cNvPr id="532" name="Google Shape;532;p37"/>
          <p:cNvSpPr txBox="1"/>
          <p:nvPr/>
        </p:nvSpPr>
        <p:spPr>
          <a:xfrm>
            <a:off x="126075" y="714375"/>
            <a:ext cx="863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Rectangle so, dass die unten gegebene Main-Methode die rechts aufgeführte Ausgabe erzeugt.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Nur Standard-Datentypen (keine Java-Bibliothek)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Keine weiteren Klassen außer Rectangle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Geheimnisprinzip bei der Deklaration von Attributen beachten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125" y="159513"/>
            <a:ext cx="2284874" cy="4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00" y="1712925"/>
            <a:ext cx="5395625" cy="30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8"/>
          <p:cNvSpPr txBox="1"/>
          <p:nvPr/>
        </p:nvSpPr>
        <p:spPr>
          <a:xfrm>
            <a:off x="126075" y="714375"/>
            <a:ext cx="484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Rectangle so, dass die unten gegebene Main-Methode die rechts aufgeführte Ausgabe erzeugt.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46" name="Google Shape;5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138" y="741550"/>
            <a:ext cx="5569175" cy="40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9"/>
          <p:cNvSpPr txBox="1"/>
          <p:nvPr/>
        </p:nvSpPr>
        <p:spPr>
          <a:xfrm>
            <a:off x="302550" y="1655675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Konstruktoren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87" y="1579824"/>
            <a:ext cx="5341975" cy="19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 txBox="1"/>
          <p:nvPr/>
        </p:nvSpPr>
        <p:spPr>
          <a:xfrm>
            <a:off x="6488200" y="1538025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 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sp>
        <p:nvSpPr>
          <p:cNvPr id="560" name="Google Shape;560;p41"/>
          <p:cNvSpPr txBox="1"/>
          <p:nvPr/>
        </p:nvSpPr>
        <p:spPr>
          <a:xfrm>
            <a:off x="7222575" y="773200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add( )</a:t>
            </a:r>
            <a:endParaRPr/>
          </a:p>
        </p:txBody>
      </p:sp>
      <p:pic>
        <p:nvPicPr>
          <p:cNvPr id="561" name="Google Shape;5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00" y="876025"/>
            <a:ext cx="5571002" cy="40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567" name="Google Shape;567;p42"/>
          <p:cNvSpPr txBox="1"/>
          <p:nvPr/>
        </p:nvSpPr>
        <p:spPr>
          <a:xfrm>
            <a:off x="1855650" y="2325450"/>
            <a:ext cx="54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4 - Programmierung 2 (30 Punkte)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sp>
        <p:nvSpPr>
          <p:cNvPr id="573" name="Google Shape;573;p43"/>
          <p:cNvSpPr txBox="1"/>
          <p:nvPr/>
        </p:nvSpPr>
        <p:spPr>
          <a:xfrm>
            <a:off x="126075" y="714375"/>
            <a:ext cx="8639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List so, dass die gegebene Main-Methode die aufgeführte Ausgabe erzeugt.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Die Klasse List soll von AbstractList erben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List darf keine eigenen Attribute haben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Es dürfen keine weiteren Klassen deklariert werden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Geheimnisprinzip bei der Deklaration von Attributen beachten</a:t>
            </a:r>
            <a:br>
              <a:rPr lang="en"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p</a:t>
            </a:r>
            <a:r>
              <a:rPr lang="en">
                <a:solidFill>
                  <a:schemeClr val="accent2"/>
                </a:solidFill>
              </a:rPr>
              <a:t>repend fügt einen Wert am Anfang der Liste hinzu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a</a:t>
            </a:r>
            <a:r>
              <a:rPr lang="en">
                <a:solidFill>
                  <a:schemeClr val="accent2"/>
                </a:solidFill>
              </a:rPr>
              <a:t>ppend </a:t>
            </a:r>
            <a:r>
              <a:rPr lang="en">
                <a:solidFill>
                  <a:schemeClr val="accent2"/>
                </a:solidFill>
              </a:rPr>
              <a:t> fügt einen Wert am Ende der Liste hinzu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getFirst gibt den ersten Wert der Liste zurück (ohne ihn zu löschen)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getLast gibt den letzten Wert der Liste zurück (ohne ihn zu löschen)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deleteFirst löscht den ersten Wert der Liste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deleteLast löscht den letzten Wert der Liste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00" y="83362"/>
            <a:ext cx="3578699" cy="46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651" y="215138"/>
            <a:ext cx="1519225" cy="44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1800" y="924350"/>
            <a:ext cx="8375700" cy="5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in der Abbildung definierten Klassen. Welche der folgenden Anweisungen sind zulässig bzw. nicht zulässig?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5" y="1636100"/>
            <a:ext cx="2251450" cy="2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75" y="3111150"/>
            <a:ext cx="2919405" cy="7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75" y="2105350"/>
            <a:ext cx="2919350" cy="7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4317225" y="2055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703725" y="2055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262175" y="155697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648675" y="155697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317225" y="2638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703725" y="2638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317225" y="32252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703725" y="32252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4317225" y="381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703725" y="381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090225" y="199340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i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nt a = B.a; 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090225" y="25762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int b = C.b; 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090225" y="31628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A c = new A();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090225" y="37494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B.a = new C().b;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282275" y="1993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668775" y="25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668775" y="31628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282275" y="37494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5090225" y="2803350"/>
            <a:ext cx="309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Zugriff auf nicht-statisches Attribut aus statischem Kontext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90225" y="3395450"/>
            <a:ext cx="309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 ist abstrakt und kann nicht instanziiert werden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86" name="Google Shape;5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0" y="171901"/>
            <a:ext cx="3321592" cy="4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401" y="343799"/>
            <a:ext cx="4938676" cy="2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50" y="3534875"/>
            <a:ext cx="4575776" cy="3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975" y="453923"/>
            <a:ext cx="4514401" cy="4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24" y="1348475"/>
            <a:ext cx="4205649" cy="33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150" y="2048812"/>
            <a:ext cx="3954751" cy="10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00" y="1333112"/>
            <a:ext cx="4018551" cy="24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98" y="1662998"/>
            <a:ext cx="4396626" cy="181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609" name="Google Shape;6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50" y="913399"/>
            <a:ext cx="4022599" cy="3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749" y="766744"/>
            <a:ext cx="4605851" cy="377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Aufgabe 1 - Multiple Choice - Frage 2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Diese Aufgabe zählt doppelt.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(4)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50" y="711825"/>
            <a:ext cx="3535375" cy="43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50" y="2439525"/>
            <a:ext cx="3019749" cy="2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2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Diese Aufgabe zählt doppelt. </a:t>
            </a:r>
            <a:r>
              <a:rPr lang="en">
                <a:solidFill>
                  <a:schemeClr val="accent1"/>
                </a:solidFill>
              </a:rPr>
              <a:t>(4)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844800" y="18901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Ausdruck </a:t>
            </a:r>
            <a:r>
              <a:rPr lang="en"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new Array().foo();</a:t>
            </a:r>
            <a:r>
              <a:rPr lang="en">
                <a:highlight>
                  <a:schemeClr val="dk1"/>
                </a:highlight>
              </a:rPr>
              <a:t> </a:t>
            </a:r>
            <a:r>
              <a:rPr lang="en"/>
              <a:t> erzeugt die Ausgabe 0 1 2 3 4 5 6 7 8 9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844800" y="2474875"/>
            <a:ext cx="59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Other(); </a:t>
            </a:r>
            <a:r>
              <a:rPr lang="en">
                <a:solidFill>
                  <a:schemeClr val="dk1"/>
                </a:solidFill>
              </a:rPr>
              <a:t> können neue Objekte vom Typ Other erzeugt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844800" y="305960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Der Ausdruck 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new Array().bar();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dk1"/>
                </a:solidFill>
              </a:rPr>
              <a:t> erzeugt die Ausgabe 0 1 2 3 4 5 6 7 8 9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1844800" y="364432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Klasse Sub hat Zugriff auf das in der Klasse Array deklarierte Attribut a</a:t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1071800" y="19525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458300" y="19525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1016750" y="14537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1403250" y="14537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071800" y="2535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1458300" y="2535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1071800" y="31220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58300" y="31220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1071800" y="37086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1458300" y="37086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423350" y="24748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036850" y="30596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036850" y="1886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423350" y="36443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1844800" y="38820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</a:t>
            </a:r>
            <a:r>
              <a:rPr lang="en" sz="800">
                <a:solidFill>
                  <a:srgbClr val="CC0000"/>
                </a:solidFill>
              </a:rPr>
              <a:t> hat den Zugriffsmodifikator private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844800" y="27149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Other ist ein Interface und damit nicht instanziierbar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3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Klasse und Objekte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1785175" y="18694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kann mehrere Objekte einer Klasse erstellen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1785175" y="2452300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nicht referenzierten Objekten belegter Speicher wird automatisch freigegeben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785175" y="30398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Abstrakte Klassen können nicht instanziiert werden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785175" y="3625500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Neue Objekte einer Klasse werden mit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</a:t>
            </a:r>
            <a:r>
              <a:rPr lang="en"/>
              <a:t> erzeugt 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012175" y="193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398675" y="193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957125" y="14330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1343625" y="14330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1012175" y="2514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1398675" y="2514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1012175" y="31013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1398675" y="31013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1012175" y="36879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1398675" y="36879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977225" y="18694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977225" y="24541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977225" y="3039838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977225" y="3625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4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431800" y="971675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Methoden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872125" y="1752413"/>
            <a:ext cx="618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Methoden mit dem gleichen Bezeichner definieren, solange diese die selber Parameter entgegennehmen, sich jedoch im Rückgabewert unterscheiden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863225" y="2676850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Nicht-statische Methoden können auf statische Attribute zugreifen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867675" y="326250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Statische Methoden können auf nicht-statische Attribute zugreifen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867675" y="3848150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einer Schnittstelle (interface) deklarierte Methoden sind implizit abstract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863225" y="4079500"/>
            <a:ext cx="319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A6E00"/>
                </a:solidFill>
              </a:rPr>
              <a:t>Grundsätzlich ja, gilt aber nicht für default Methoden (seit Java 8)</a:t>
            </a:r>
            <a:endParaRPr sz="800">
              <a:solidFill>
                <a:srgbClr val="FA6E00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1134075" y="1814813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520575" y="1814813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1083475" y="1315988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1465525" y="1315988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129625" y="27373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516125" y="27373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1129625" y="33239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516125" y="33239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129625" y="3910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1516125" y="3910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1485625" y="17690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1099125" y="26768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481175" y="32615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099125" y="38463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1863225" y="34942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Nein, woher soll die Funktion wissen, auf welches Objekt sich bezogen wird?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863225" y="2432800"/>
            <a:ext cx="24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Die Parameter müssen sich im Typ unterscheiden.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5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Methode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public static void calculate(double a) </a:t>
            </a:r>
            <a:r>
              <a:rPr lang="en">
                <a:solidFill>
                  <a:schemeClr val="accent2"/>
                </a:solidFill>
              </a:rPr>
              <a:t> der Klasse Prog1. Welche Aussagen sind richtig bzw. falsch</a:t>
            </a:r>
            <a:r>
              <a:rPr lang="en">
                <a:solidFill>
                  <a:schemeClr val="accent2"/>
                </a:solidFill>
              </a:rPr>
              <a:t>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Methode gibt einen Wert vom Typ double zurück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Methode kann nur von der eigenen Klasse aufgerufen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879125" y="3053625"/>
            <a:ext cx="64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Die Methode kann nur von einer statischen Methode aus aufgerufen werden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Prog1.calculate(12e3) ist ein valider Aufruf der Methode</a:t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1492625" y="1879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110612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874675" y="32853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Nein, woher soll die Funktion wissen, auf welches Objekt sich bezogen wird?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874675" y="26945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Zugriffsmodifikator ist public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874675" y="21153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Rückgabetyp ist void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6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folgende Klassenhierarchie. Welche der Aussagen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899675" y="2020175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neue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class D extends B </a:t>
            </a:r>
            <a:r>
              <a:rPr lang="en"/>
              <a:t> ist valide 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4895225" y="2604900"/>
            <a:ext cx="2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Aufruf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B.func() </a:t>
            </a:r>
            <a:r>
              <a:rPr lang="en"/>
              <a:t> ist valide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899675" y="3190575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Der Aufruf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A().func() </a:t>
            </a:r>
            <a:r>
              <a:rPr lang="en">
                <a:solidFill>
                  <a:schemeClr val="dk1"/>
                </a:solidFill>
              </a:rPr>
              <a:t> ist valide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899675" y="3776250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 kann nicht instanziiert werden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41616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45481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4106575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4493075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41616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45481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41616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45481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41616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45481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4126675" y="2016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4513175" y="26049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4126675" y="3189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4126675" y="37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4895225" y="2837250"/>
            <a:ext cx="271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f</a:t>
            </a:r>
            <a:r>
              <a:rPr lang="en" sz="800">
                <a:solidFill>
                  <a:srgbClr val="CC0000"/>
                </a:solidFill>
              </a:rPr>
              <a:t>unc ist nicht static, kann daher nur auf einem Objekt aufgerufen werden, nicht auf der Klasse</a:t>
            </a:r>
            <a:endParaRPr sz="800">
              <a:solidFill>
                <a:srgbClr val="CC0000"/>
              </a:solidFill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1943975"/>
            <a:ext cx="2830669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13" y="2431763"/>
            <a:ext cx="2879943" cy="75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25" y="3362750"/>
            <a:ext cx="2310878" cy="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